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618" r:id="rId2"/>
    <p:sldId id="619" r:id="rId3"/>
    <p:sldId id="620" r:id="rId4"/>
    <p:sldId id="622" r:id="rId5"/>
    <p:sldId id="621" r:id="rId6"/>
    <p:sldId id="62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etrius Young" userId="beaf83aa-fbe9-46c7-b688-07d07e4eeff5" providerId="ADAL" clId="{458D218C-48F5-4BBB-BDCC-697E8298F553}"/>
    <pc:docChg chg="modSld">
      <pc:chgData name="Demetrius Young" userId="beaf83aa-fbe9-46c7-b688-07d07e4eeff5" providerId="ADAL" clId="{458D218C-48F5-4BBB-BDCC-697E8298F553}" dt="2026-10-09T12:29:17.115" v="81" actId="27918"/>
      <pc:docMkLst>
        <pc:docMk/>
      </pc:docMkLst>
      <pc:sldChg chg="addSp modSp mod">
        <pc:chgData name="Demetrius Young" userId="beaf83aa-fbe9-46c7-b688-07d07e4eeff5" providerId="ADAL" clId="{458D218C-48F5-4BBB-BDCC-697E8298F553}" dt="2026-10-09T12:29:17.115" v="81" actId="27918"/>
        <pc:sldMkLst>
          <pc:docMk/>
          <pc:sldMk cId="876453894" sldId="61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620442406252094E-2"/>
          <c:y val="0.16332049479878014"/>
          <c:w val="0.95370437805440078"/>
          <c:h val="0.64479829986504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Unsubstantiated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Nonconsensual Sexual Acts</c:v>
                </c:pt>
                <c:pt idx="1">
                  <c:v>Abusive Sexual Contact</c:v>
                </c:pt>
                <c:pt idx="2">
                  <c:v>Sexual Harassment</c:v>
                </c:pt>
                <c:pt idx="3">
                  <c:v>Staff Sexual Misconduct</c:v>
                </c:pt>
                <c:pt idx="4">
                  <c:v>Staff Sexual Harassment</c:v>
                </c:pt>
                <c:pt idx="5">
                  <c:v>Retaliation monitoring</c:v>
                </c:pt>
                <c:pt idx="6">
                  <c:v>False reports</c:v>
                </c:pt>
                <c:pt idx="7">
                  <c:v>Grievances (No investigation)</c:v>
                </c:pt>
                <c:pt idx="8">
                  <c:v>Investigation (BCSO/CID)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A-4723-ACA2-46EDE0B557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Unfounded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Nonconsensual Sexual Acts</c:v>
                </c:pt>
                <c:pt idx="1">
                  <c:v>Abusive Sexual Contact</c:v>
                </c:pt>
                <c:pt idx="2">
                  <c:v>Sexual Harassment</c:v>
                </c:pt>
                <c:pt idx="3">
                  <c:v>Staff Sexual Misconduct</c:v>
                </c:pt>
                <c:pt idx="4">
                  <c:v>Staff Sexual Harassment</c:v>
                </c:pt>
                <c:pt idx="5">
                  <c:v>Retaliation monitoring</c:v>
                </c:pt>
                <c:pt idx="6">
                  <c:v>False reports</c:v>
                </c:pt>
                <c:pt idx="7">
                  <c:v>Grievances (No investigation)</c:v>
                </c:pt>
                <c:pt idx="8">
                  <c:v>Investigation (BCSO/CID)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A-4723-ACA2-46EDE0B557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Ongoing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Nonconsensual Sexual Acts</c:v>
                </c:pt>
                <c:pt idx="1">
                  <c:v>Abusive Sexual Contact</c:v>
                </c:pt>
                <c:pt idx="2">
                  <c:v>Sexual Harassment</c:v>
                </c:pt>
                <c:pt idx="3">
                  <c:v>Staff Sexual Misconduct</c:v>
                </c:pt>
                <c:pt idx="4">
                  <c:v>Staff Sexual Harassment</c:v>
                </c:pt>
                <c:pt idx="5">
                  <c:v>Retaliation monitoring</c:v>
                </c:pt>
                <c:pt idx="6">
                  <c:v>False reports</c:v>
                </c:pt>
                <c:pt idx="7">
                  <c:v>Grievances (No investigation)</c:v>
                </c:pt>
                <c:pt idx="8">
                  <c:v>Investigation (BCSO/CID)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2-D5EA-4723-ACA2-46EDE0B557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Resolved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Nonconsensual Sexual Acts</c:v>
                </c:pt>
                <c:pt idx="1">
                  <c:v>Abusive Sexual Contact</c:v>
                </c:pt>
                <c:pt idx="2">
                  <c:v>Sexual Harassment</c:v>
                </c:pt>
                <c:pt idx="3">
                  <c:v>Staff Sexual Misconduct</c:v>
                </c:pt>
                <c:pt idx="4">
                  <c:v>Staff Sexual Harassment</c:v>
                </c:pt>
                <c:pt idx="5">
                  <c:v>Retaliation monitoring</c:v>
                </c:pt>
                <c:pt idx="6">
                  <c:v>False reports</c:v>
                </c:pt>
                <c:pt idx="7">
                  <c:v>Grievances (No investigation)</c:v>
                </c:pt>
                <c:pt idx="8">
                  <c:v>Investigation (BCSO/CID)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EA-4723-ACA2-46EDE0B557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Substantiated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Nonconsensual Sexual Acts</c:v>
                </c:pt>
                <c:pt idx="1">
                  <c:v>Abusive Sexual Contact</c:v>
                </c:pt>
                <c:pt idx="2">
                  <c:v>Sexual Harassment</c:v>
                </c:pt>
                <c:pt idx="3">
                  <c:v>Staff Sexual Misconduct</c:v>
                </c:pt>
                <c:pt idx="4">
                  <c:v>Staff Sexual Harassment</c:v>
                </c:pt>
                <c:pt idx="5">
                  <c:v>Retaliation monitoring</c:v>
                </c:pt>
                <c:pt idx="6">
                  <c:v>False reports</c:v>
                </c:pt>
                <c:pt idx="7">
                  <c:v>Grievances (No investigation)</c:v>
                </c:pt>
                <c:pt idx="8">
                  <c:v>Investigation (BCSO/CID)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EA-4723-ACA2-46EDE0B55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2374944"/>
        <c:axId val="1582366784"/>
      </c:barChart>
      <c:catAx>
        <c:axId val="15823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366784"/>
        <c:crosses val="autoZero"/>
        <c:auto val="1"/>
        <c:lblAlgn val="ctr"/>
        <c:lblOffset val="100"/>
        <c:noMultiLvlLbl val="0"/>
      </c:catAx>
      <c:valAx>
        <c:axId val="158236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3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3">
  <a:schemeClr val="accent1"/>
  <a:schemeClr val="accent1"/>
  <a:schemeClr val="accent1"/>
  <a:schemeClr val="accent1"/>
  <a:schemeClr val="accent1"/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1857-E1A3-4FEE-89A7-BF3BE030FF3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74417-BF94-4C83-883C-477FEA86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49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Slide #1 for Slide Style #1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75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76CFC-70DB-1DD8-D608-A001CA323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1E8F3-70F8-454B-6D9F-F593D776C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E9938-17C1-8E01-168F-7AFCB8184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SOMEONE IN THE CLASS TO READ THIS OUTLOUD.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what the purpose of a Mission Statement is? This will be very important in our presentation. This is where it starts and what charts the course we are on together.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93AF5-2787-87A7-00A3-121F63434C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22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3787-020F-2500-C216-320CD94B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A8510-9AAE-E53E-E4C8-253372DED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725E8-3E3B-F418-1DE1-B1D88D428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SOMEONE IN THE CLASS TO READ THIS OUTLOUD.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what the purpose of a Mission Statement is? This will be very important in our presentation. This is where it starts and what charts the course we are on together.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6280A-66C7-9176-9143-CB6C16AE17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3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56179-C1F6-332D-B322-AE1E8059A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14ECB-59BA-EF6A-668E-5D490E24E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708B0-9151-8C1B-CD17-976912FD5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SOMEONE IN THE CLASS TO READ THIS OUTLOUD.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what the purpose of a Mission Statement is? This will be very important in our presentation. This is where it starts and what charts the course we are on together.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19242-FE58-AB00-0F7F-E9B8ED640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71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49152-8376-A2FF-C384-BD5AD868C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A078F4-F08B-4305-651F-5988F5442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517336-5F3F-A65E-BAA6-B2F41A1D7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SOMEONE IN THE CLASS TO READ THIS OUTLOUD.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what the purpose of a Mission Statement is? This will be very important in our presentation. This is where it starts and what charts the course we are on together.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5EA69-B3A9-39E5-652A-D612EE4A05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72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77A34-CB4F-DAFE-7074-93C2EA78B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7714D-FCF5-FA79-647A-E8DE8A822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4F7CA-5B8D-C41A-2F78-E4D12B8E6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SOMEONE IN THE CLASS TO READ THIS OUTLOUD.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Ask what the purpose of a Mission Statement is? This will be very important in our presentation. This is where it starts and what charts the course we are on together.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3B1E-8F0E-A3B5-BDA4-DF74BF0E2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EF3A-EAD9-5440-854D-D7113ED1B8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431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6638-7186-479D-8B26-B06D1748E3C5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9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6A99-7901-4E3A-9378-77303BA0C649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76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57FBB-AA2B-4C64-9C90-A7F448D391B0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9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A178-BAC4-45A0-94CC-EFC24E14CFDB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18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65B99-7480-44AF-90BC-752FA01B6220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04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72CC-2C27-4EF0-BC7F-689E6F23F9B4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06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1E64-2A6A-48FC-A584-0F050B848AE9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455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6B7F0-D4CB-49C1-AEF6-EEAFE1999FFD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1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2767-6C62-4199-B11A-D566AA706B6A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8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0796-9B98-4549-BCC2-B28173417939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908E4-D424-4322-97A9-4A41D9C49C7D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64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98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A8A68-B312-4968-9958-7BC1C25F1B9F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64FCC-E950-E14A-BACE-083EA64B2F0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1B5E88-39F2-E341-A0E9-291979212CC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292291"/>
            <a:ext cx="12192000" cy="156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3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8" name="Rectangle 208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0" name="Rectangle 208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2" name="Rectangle 209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4" name="Rectangle 209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6" name="Freeform: Shape 209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8" name="Rectangle 209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634" y="10138"/>
            <a:ext cx="8190742" cy="6810651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  <p:pic>
        <p:nvPicPr>
          <p:cNvPr id="7" name="Picture 6" descr="A close-up of a sheriff's badge&#10;&#10;Description automatically generated">
            <a:extLst>
              <a:ext uri="{FF2B5EF4-FFF2-40B4-BE49-F238E27FC236}">
                <a16:creationId xmlns:a16="http://schemas.microsoft.com/office/drawing/2014/main" id="{35C88C68-E1B2-9CAD-624E-18DD76E4A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97" y="361088"/>
            <a:ext cx="3094193" cy="34049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D23CD-317F-E093-551D-20CF7C56A8D1}"/>
              </a:ext>
            </a:extLst>
          </p:cNvPr>
          <p:cNvSpPr txBox="1"/>
          <p:nvPr/>
        </p:nvSpPr>
        <p:spPr>
          <a:xfrm>
            <a:off x="39624" y="5017045"/>
            <a:ext cx="37337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Century and Beyond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5C3A41-4F88-3FF6-1BC7-C992B8DC3E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1594" y="2478875"/>
            <a:ext cx="7750069" cy="571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Buncombe County Sheriff’s Office</a:t>
            </a:r>
            <a:br>
              <a:rPr lang="en-US" sz="4000" b="1" dirty="0"/>
            </a:br>
            <a:r>
              <a:rPr lang="en-US" sz="4000" b="1" dirty="0"/>
              <a:t>Detention Bureau</a:t>
            </a:r>
            <a:br>
              <a:rPr lang="en-US" sz="4000" b="1" dirty="0"/>
            </a:br>
            <a:r>
              <a:rPr lang="en-US" sz="4000" b="1" dirty="0"/>
              <a:t>PREA Statistics </a:t>
            </a:r>
            <a:br>
              <a:rPr lang="en-US" sz="4000" b="1" dirty="0"/>
            </a:br>
            <a:br>
              <a:rPr lang="en-US" b="1" dirty="0"/>
            </a:br>
            <a:r>
              <a:rPr lang="en-US" b="1" dirty="0"/>
              <a:t>2022-PRESENT</a:t>
            </a:r>
            <a:br>
              <a:rPr lang="en-US" sz="6600" b="1" dirty="0"/>
            </a:br>
            <a:br>
              <a:rPr lang="en-US" sz="6600" b="1" dirty="0"/>
            </a:br>
            <a:br>
              <a:rPr lang="en-US" sz="6600" b="1" dirty="0"/>
            </a:br>
            <a:r>
              <a:rPr lang="en-US" sz="6600" b="1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23DB4E-C117-F63D-DF2B-49139FBEBD6B}"/>
              </a:ext>
            </a:extLst>
          </p:cNvPr>
          <p:cNvSpPr txBox="1"/>
          <p:nvPr/>
        </p:nvSpPr>
        <p:spPr>
          <a:xfrm>
            <a:off x="5612464" y="5988869"/>
            <a:ext cx="6041713" cy="571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96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AE76EF-88C7-4AE8-20AF-4CEAC4D39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90EA20-303E-4353-2E3E-1CF2C5687014}"/>
              </a:ext>
            </a:extLst>
          </p:cNvPr>
          <p:cNvSpPr/>
          <p:nvPr/>
        </p:nvSpPr>
        <p:spPr>
          <a:xfrm>
            <a:off x="5921298" y="5876290"/>
            <a:ext cx="4159404" cy="1000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1DB8A7-FA17-070D-BAAE-2B1A392C9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25BDA7-13C0-F832-774E-8E34203E5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F073E-5FF9-BECA-CE80-EDCC66C4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D4C8C-F130-CF74-AB17-82B3D2E00EB5}"/>
              </a:ext>
            </a:extLst>
          </p:cNvPr>
          <p:cNvSpPr/>
          <p:nvPr/>
        </p:nvSpPr>
        <p:spPr>
          <a:xfrm>
            <a:off x="477012" y="5296888"/>
            <a:ext cx="11237976" cy="1092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BB02E-1BB3-273D-D779-CBEB0B15A13B}"/>
              </a:ext>
            </a:extLst>
          </p:cNvPr>
          <p:cNvSpPr txBox="1"/>
          <p:nvPr/>
        </p:nvSpPr>
        <p:spPr>
          <a:xfrm>
            <a:off x="1786614" y="656751"/>
            <a:ext cx="9145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PREA Investigations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88F981-B1C6-99B2-A259-AA899ABD681B}"/>
              </a:ext>
            </a:extLst>
          </p:cNvPr>
          <p:cNvSpPr txBox="1"/>
          <p:nvPr/>
        </p:nvSpPr>
        <p:spPr>
          <a:xfrm>
            <a:off x="638110" y="5544991"/>
            <a:ext cx="576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SHERIFF QUENTIN MILLER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605AEE-BA22-B6F3-FDDB-9B8F2AF3E9D9}"/>
              </a:ext>
            </a:extLst>
          </p:cNvPr>
          <p:cNvSpPr/>
          <p:nvPr/>
        </p:nvSpPr>
        <p:spPr>
          <a:xfrm>
            <a:off x="5796590" y="5865080"/>
            <a:ext cx="4190404" cy="53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B4740C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A5980-2934-4947-9A77-1E4D6BEE8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58" y="4107236"/>
            <a:ext cx="2372422" cy="261423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C7B7DAB-CA84-34B0-F607-DCBCF38FC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2359795"/>
              </p:ext>
            </p:extLst>
          </p:nvPr>
        </p:nvGraphicFramePr>
        <p:xfrm>
          <a:off x="813504" y="1234440"/>
          <a:ext cx="8595672" cy="3847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645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1B29A-A4EA-40B0-7A8F-7F63C7EF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850963-2D29-CA8F-033D-279BB1AAA8B0}"/>
              </a:ext>
            </a:extLst>
          </p:cNvPr>
          <p:cNvSpPr/>
          <p:nvPr/>
        </p:nvSpPr>
        <p:spPr>
          <a:xfrm>
            <a:off x="5921298" y="5876290"/>
            <a:ext cx="4159404" cy="1000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A4C077-799B-8DF4-157C-52A121588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A4AB72-8064-66C5-06EC-4983CD68C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B527B-CDA7-BB9F-D5B8-D9866C72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96CE07-06C0-F8EA-17CD-F0526751D833}"/>
              </a:ext>
            </a:extLst>
          </p:cNvPr>
          <p:cNvSpPr/>
          <p:nvPr/>
        </p:nvSpPr>
        <p:spPr>
          <a:xfrm>
            <a:off x="477012" y="5296888"/>
            <a:ext cx="11237976" cy="1092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8BC86E-5B1E-4398-EBAE-2994D48D0840}"/>
              </a:ext>
            </a:extLst>
          </p:cNvPr>
          <p:cNvSpPr txBox="1"/>
          <p:nvPr/>
        </p:nvSpPr>
        <p:spPr>
          <a:xfrm>
            <a:off x="1786614" y="656751"/>
            <a:ext cx="9145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 PREA Statistics (5 reported cases)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EE191-457D-9DF8-533F-CEBF465CDF6A}"/>
              </a:ext>
            </a:extLst>
          </p:cNvPr>
          <p:cNvSpPr txBox="1"/>
          <p:nvPr/>
        </p:nvSpPr>
        <p:spPr>
          <a:xfrm>
            <a:off x="638110" y="5544991"/>
            <a:ext cx="576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SHERIFF QUENTIN MILLER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CCD3F-7D91-41C7-0A7B-E80EDC0A1290}"/>
              </a:ext>
            </a:extLst>
          </p:cNvPr>
          <p:cNvSpPr/>
          <p:nvPr/>
        </p:nvSpPr>
        <p:spPr>
          <a:xfrm>
            <a:off x="5796590" y="5865080"/>
            <a:ext cx="4190404" cy="53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B4740C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097E5B-78A9-5156-7B3D-F050F5A69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58" y="4107236"/>
            <a:ext cx="2372422" cy="2614239"/>
          </a:xfrm>
          <a:prstGeom prst="rect">
            <a:avLst/>
          </a:prstGeom>
        </p:spPr>
      </p:pic>
      <p:pic>
        <p:nvPicPr>
          <p:cNvPr id="5" name="Content Placeholder 3" descr="Chart 1, Chart element">
            <a:extLst>
              <a:ext uri="{FF2B5EF4-FFF2-40B4-BE49-F238E27FC236}">
                <a16:creationId xmlns:a16="http://schemas.microsoft.com/office/drawing/2014/main" id="{586E59F7-1328-C4D3-7024-48F0C6422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2" y="1583586"/>
            <a:ext cx="8868156" cy="36555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389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6F8421-8241-1896-BDE1-81A14B587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ECFD58-172F-7346-54A7-6A2F9084E0EB}"/>
              </a:ext>
            </a:extLst>
          </p:cNvPr>
          <p:cNvSpPr/>
          <p:nvPr/>
        </p:nvSpPr>
        <p:spPr>
          <a:xfrm>
            <a:off x="5921298" y="5876290"/>
            <a:ext cx="4159404" cy="1000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1ADC5-7263-C246-5CAC-70D9B707C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EBA17D-3311-F17B-DCFA-BE16E044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CF2A5-DBD9-A098-6682-A7C305F6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6CA85-8D8A-5699-2805-2B3688B88B96}"/>
              </a:ext>
            </a:extLst>
          </p:cNvPr>
          <p:cNvSpPr/>
          <p:nvPr/>
        </p:nvSpPr>
        <p:spPr>
          <a:xfrm>
            <a:off x="477012" y="5296888"/>
            <a:ext cx="11237976" cy="1092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6DA0CB-6987-9614-BD06-6ACDBC5C21AA}"/>
              </a:ext>
            </a:extLst>
          </p:cNvPr>
          <p:cNvSpPr txBox="1"/>
          <p:nvPr/>
        </p:nvSpPr>
        <p:spPr>
          <a:xfrm>
            <a:off x="1786614" y="656751"/>
            <a:ext cx="9145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PREA Statistics (4 reported cases)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E82D5B-441C-A332-E1FD-0327A07FDD78}"/>
              </a:ext>
            </a:extLst>
          </p:cNvPr>
          <p:cNvSpPr txBox="1"/>
          <p:nvPr/>
        </p:nvSpPr>
        <p:spPr>
          <a:xfrm>
            <a:off x="638110" y="5544991"/>
            <a:ext cx="576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SHERIFF QUENTIN MILLER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7B758A-D61F-3BCE-BEE7-90548BEBD7B3}"/>
              </a:ext>
            </a:extLst>
          </p:cNvPr>
          <p:cNvSpPr/>
          <p:nvPr/>
        </p:nvSpPr>
        <p:spPr>
          <a:xfrm>
            <a:off x="5796590" y="5865080"/>
            <a:ext cx="4190404" cy="53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B4740C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E8A102-3499-C294-693D-E7DF483BA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58" y="4107236"/>
            <a:ext cx="2372422" cy="2614239"/>
          </a:xfrm>
          <a:prstGeom prst="rect">
            <a:avLst/>
          </a:prstGeom>
        </p:spPr>
      </p:pic>
      <p:pic>
        <p:nvPicPr>
          <p:cNvPr id="10" name="Content Placeholder 3" descr="Chart 1, Chart element">
            <a:extLst>
              <a:ext uri="{FF2B5EF4-FFF2-40B4-BE49-F238E27FC236}">
                <a16:creationId xmlns:a16="http://schemas.microsoft.com/office/drawing/2014/main" id="{6E5E4CC8-9756-03F1-FB8D-A3B9AA37A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2" y="1649434"/>
            <a:ext cx="8859012" cy="36555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0557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ACC7CB-795D-8743-A2D0-57D4342B7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7CF456-E1E5-296E-CC00-2B6083548202}"/>
              </a:ext>
            </a:extLst>
          </p:cNvPr>
          <p:cNvSpPr/>
          <p:nvPr/>
        </p:nvSpPr>
        <p:spPr>
          <a:xfrm>
            <a:off x="5921298" y="5876290"/>
            <a:ext cx="4159404" cy="1000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7A2712-9824-1EC1-6284-E219CC52F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F5257C-63CC-5063-D531-F0E4810E4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8783E-DEEA-F96F-8A72-83A8AAA8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C4433A-99D5-E5F5-AB76-9F11D2705BD9}"/>
              </a:ext>
            </a:extLst>
          </p:cNvPr>
          <p:cNvSpPr/>
          <p:nvPr/>
        </p:nvSpPr>
        <p:spPr>
          <a:xfrm>
            <a:off x="477012" y="5296888"/>
            <a:ext cx="11237976" cy="1092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6E0F1C-2360-7754-AAE0-FDE21ACE9030}"/>
              </a:ext>
            </a:extLst>
          </p:cNvPr>
          <p:cNvSpPr txBox="1"/>
          <p:nvPr/>
        </p:nvSpPr>
        <p:spPr>
          <a:xfrm>
            <a:off x="1804902" y="656751"/>
            <a:ext cx="9145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 PREA Statistics (10 reported cases)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B9834B-530E-7868-5343-9F0B872A3A6B}"/>
              </a:ext>
            </a:extLst>
          </p:cNvPr>
          <p:cNvSpPr txBox="1"/>
          <p:nvPr/>
        </p:nvSpPr>
        <p:spPr>
          <a:xfrm>
            <a:off x="638110" y="5544991"/>
            <a:ext cx="576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SHERIFF QUENTIN MILLER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033695-3F88-6AB0-4F6E-92310F935CF5}"/>
              </a:ext>
            </a:extLst>
          </p:cNvPr>
          <p:cNvSpPr/>
          <p:nvPr/>
        </p:nvSpPr>
        <p:spPr>
          <a:xfrm>
            <a:off x="5796590" y="5865080"/>
            <a:ext cx="4190404" cy="53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B4740C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30592-5664-0787-147B-14F3AFD9E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58" y="4107236"/>
            <a:ext cx="2372422" cy="2614239"/>
          </a:xfrm>
          <a:prstGeom prst="rect">
            <a:avLst/>
          </a:prstGeom>
        </p:spPr>
      </p:pic>
      <p:pic>
        <p:nvPicPr>
          <p:cNvPr id="10" name="Content Placeholder 3" descr="Chart 1, Chart element">
            <a:extLst>
              <a:ext uri="{FF2B5EF4-FFF2-40B4-BE49-F238E27FC236}">
                <a16:creationId xmlns:a16="http://schemas.microsoft.com/office/drawing/2014/main" id="{F704A824-0C47-BCBA-A598-FC9B0948E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2" y="1490472"/>
            <a:ext cx="8913876" cy="37486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39916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F5B4A-44FA-B2DD-CE21-14106646B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1A36C6-6CE9-1689-A941-E0C1C8234277}"/>
              </a:ext>
            </a:extLst>
          </p:cNvPr>
          <p:cNvSpPr/>
          <p:nvPr/>
        </p:nvSpPr>
        <p:spPr>
          <a:xfrm>
            <a:off x="5921298" y="5876290"/>
            <a:ext cx="4159404" cy="1000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817D22-0BB7-5A88-5BAE-F0E2CA345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DD722-71EE-5D52-2073-C3E563ACA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DC31B-5876-ED57-E925-8AD857B7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464FCC-E950-E14A-BACE-083EA64B2F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06699-1613-B580-0C2F-AAB8E075DFB9}"/>
              </a:ext>
            </a:extLst>
          </p:cNvPr>
          <p:cNvSpPr/>
          <p:nvPr/>
        </p:nvSpPr>
        <p:spPr>
          <a:xfrm>
            <a:off x="477012" y="5296888"/>
            <a:ext cx="11237976" cy="1092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D1F4AF-C531-541E-F3FB-B76375CEA730}"/>
              </a:ext>
            </a:extLst>
          </p:cNvPr>
          <p:cNvSpPr txBox="1"/>
          <p:nvPr/>
        </p:nvSpPr>
        <p:spPr>
          <a:xfrm>
            <a:off x="1786614" y="656751"/>
            <a:ext cx="9145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FFC000"/>
                </a:solidFill>
                <a:latin typeface="Calibri" panose="020F0502020204030204"/>
              </a:rPr>
              <a:t>2022 PREA Statistics (12 reported cases) 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2683C6"/>
                </a:solidFill>
                <a:prstDash val="solid"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299DA5-89FB-3A19-8F87-9A7283B909DA}"/>
              </a:ext>
            </a:extLst>
          </p:cNvPr>
          <p:cNvSpPr txBox="1"/>
          <p:nvPr/>
        </p:nvSpPr>
        <p:spPr>
          <a:xfrm>
            <a:off x="638110" y="5544991"/>
            <a:ext cx="576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SHERIFF QUENTIN MILLER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E8631E-AAB1-7B0E-75AC-9C9BF35385DF}"/>
              </a:ext>
            </a:extLst>
          </p:cNvPr>
          <p:cNvSpPr/>
          <p:nvPr/>
        </p:nvSpPr>
        <p:spPr>
          <a:xfrm>
            <a:off x="5796590" y="5865080"/>
            <a:ext cx="4190404" cy="53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B4740C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48B989-E7CD-B80D-CB36-10CE4474E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58" y="4107236"/>
            <a:ext cx="2372422" cy="2614239"/>
          </a:xfrm>
          <a:prstGeom prst="rect">
            <a:avLst/>
          </a:prstGeom>
        </p:spPr>
      </p:pic>
      <p:pic>
        <p:nvPicPr>
          <p:cNvPr id="5" name="Content Placeholder 3" descr="Chart 1, Chart element">
            <a:extLst>
              <a:ext uri="{FF2B5EF4-FFF2-40B4-BE49-F238E27FC236}">
                <a16:creationId xmlns:a16="http://schemas.microsoft.com/office/drawing/2014/main" id="{1FEB6E27-95D3-3D11-0316-DC097AF02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2" y="1364637"/>
            <a:ext cx="8840724" cy="389472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067180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787B3"/>
      </a:hlink>
      <a:folHlink>
        <a:srgbClr val="6787B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312</Words>
  <Application>Microsoft Office PowerPoint</Application>
  <PresentationFormat>Widescreen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1_Office Theme</vt:lpstr>
      <vt:lpstr>Buncombe County Sheriff’s Office Detention Bureau PREA Statistics   2022-PRESENT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Buncombe County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Littrell</dc:creator>
  <cp:lastModifiedBy>Demetrius Young</cp:lastModifiedBy>
  <cp:revision>1</cp:revision>
  <dcterms:created xsi:type="dcterms:W3CDTF">2026-07-23T16:50:07Z</dcterms:created>
  <dcterms:modified xsi:type="dcterms:W3CDTF">2026-10-09T12:29:25Z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7aec269-450e-4dfa-a37c-e7fa8c1ec6bf_Enabled">
    <vt:lpwstr>true</vt:lpwstr>
  </property>
  <property fmtid="{D5CDD505-2E9C-101B-9397-08002B2CF9AE}" pid="3" name="MSIP_Label_c7aec269-450e-4dfa-a37c-e7fa8c1ec6bf_SetDate">
    <vt:lpwstr>2026-07-23T17:17:45Z</vt:lpwstr>
  </property>
  <property fmtid="{D5CDD505-2E9C-101B-9397-08002B2CF9AE}" pid="4" name="MSIP_Label_c7aec269-450e-4dfa-a37c-e7fa8c1ec6bf_Method">
    <vt:lpwstr>Standard</vt:lpwstr>
  </property>
  <property fmtid="{D5CDD505-2E9C-101B-9397-08002B2CF9AE}" pid="5" name="MSIP_Label_c7aec269-450e-4dfa-a37c-e7fa8c1ec6bf_Name">
    <vt:lpwstr>Buncombe County Government Document</vt:lpwstr>
  </property>
  <property fmtid="{D5CDD505-2E9C-101B-9397-08002B2CF9AE}" pid="6" name="MSIP_Label_c7aec269-450e-4dfa-a37c-e7fa8c1ec6bf_SiteId">
    <vt:lpwstr>3b4e2bc3-b685-4ab6-8399-fea47d95860d</vt:lpwstr>
  </property>
  <property fmtid="{D5CDD505-2E9C-101B-9397-08002B2CF9AE}" pid="7" name="MSIP_Label_c7aec269-450e-4dfa-a37c-e7fa8c1ec6bf_ActionId">
    <vt:lpwstr>a224d4d7-166f-4469-95c1-d756099172aa</vt:lpwstr>
  </property>
  <property fmtid="{D5CDD505-2E9C-101B-9397-08002B2CF9AE}" pid="8" name="MSIP_Label_c7aec269-450e-4dfa-a37c-e7fa8c1ec6bf_ContentBits">
    <vt:lpwstr>0</vt:lpwstr>
  </property>
  <property fmtid="{D5CDD505-2E9C-101B-9397-08002B2CF9AE}" pid="9" name="MSIP_Label_c7aec269-450e-4dfa-a37c-e7fa8c1ec6bf_Tag">
    <vt:lpwstr>10, 3, 0, 1</vt:lpwstr>
  </property>
</Properties>
</file>