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8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metrius Young" userId="beaf83aa-fbe9-46c7-b688-07d07e4eeff5" providerId="ADAL" clId="{458D218C-48F5-4BBB-BDCC-697E8298F553}"/>
    <pc:docChg chg="modSld">
      <pc:chgData name="Demetrius Young" userId="beaf83aa-fbe9-46c7-b688-07d07e4eeff5" providerId="ADAL" clId="{458D218C-48F5-4BBB-BDCC-697E8298F553}" dt="2026-08-07T14:54:17.661" v="9" actId="20577"/>
      <pc:docMkLst>
        <pc:docMk/>
      </pc:docMkLst>
      <pc:sldChg chg="modSp mod">
        <pc:chgData name="Demetrius Young" userId="beaf83aa-fbe9-46c7-b688-07d07e4eeff5" providerId="ADAL" clId="{458D218C-48F5-4BBB-BDCC-697E8298F553}" dt="2026-08-07T14:54:17.661" v="9" actId="20577"/>
        <pc:sldMkLst>
          <pc:docMk/>
          <pc:sldMk cId="2964669494" sldId="265"/>
        </pc:sldMkLst>
        <pc:spChg chg="mod">
          <ac:chgData name="Demetrius Young" userId="beaf83aa-fbe9-46c7-b688-07d07e4eeff5" providerId="ADAL" clId="{458D218C-48F5-4BBB-BDCC-697E8298F553}" dt="2026-08-07T14:54:17.661" v="9" actId="20577"/>
          <ac:spMkLst>
            <pc:docMk/>
            <pc:sldMk cId="2964669494" sldId="265"/>
            <ac:spMk id="2" creationId="{3F98CECE-8FFB-7488-50A4-CCF52F0A0D3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substantiated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Nonconsenual sexual act</c:v>
                </c:pt>
                <c:pt idx="1">
                  <c:v>Sexual harasment</c:v>
                </c:pt>
                <c:pt idx="2">
                  <c:v>Staff sexual harassment</c:v>
                </c:pt>
                <c:pt idx="3">
                  <c:v>Staff sexual misconduct</c:v>
                </c:pt>
                <c:pt idx="4">
                  <c:v>Sexual assault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67-4590-AC4C-2982A1489E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unsubstantiated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Nonconsenual sexual act</c:v>
                </c:pt>
                <c:pt idx="1">
                  <c:v>Sexual harasment</c:v>
                </c:pt>
                <c:pt idx="2">
                  <c:v>Staff sexual harassment</c:v>
                </c:pt>
                <c:pt idx="3">
                  <c:v>Staff sexual misconduct</c:v>
                </c:pt>
                <c:pt idx="4">
                  <c:v>Sexual assault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1">
                  <c:v>3</c:v>
                </c:pt>
                <c:pt idx="2">
                  <c:v>2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67-4590-AC4C-2982A1489ED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Unfounded</c:v>
                </c:pt>
              </c:strCache>
            </c:strRef>
          </c:tx>
          <c:spPr>
            <a:solidFill>
              <a:schemeClr val="accent1">
                <a:tint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Nonconsenual sexual act</c:v>
                </c:pt>
                <c:pt idx="1">
                  <c:v>Sexual harasment</c:v>
                </c:pt>
                <c:pt idx="2">
                  <c:v>Staff sexual harassment</c:v>
                </c:pt>
                <c:pt idx="3">
                  <c:v>Staff sexual misconduct</c:v>
                </c:pt>
                <c:pt idx="4">
                  <c:v>Sexual assault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67-4590-AC4C-2982A1489ED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Ongoing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Nonconsenual sexual act</c:v>
                </c:pt>
                <c:pt idx="1">
                  <c:v>Sexual harasment</c:v>
                </c:pt>
                <c:pt idx="2">
                  <c:v>Staff sexual harassment</c:v>
                </c:pt>
                <c:pt idx="3">
                  <c:v>Staff sexual misconduct</c:v>
                </c:pt>
                <c:pt idx="4">
                  <c:v>Sexual assault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67-4590-AC4C-2982A1489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2374944"/>
        <c:axId val="1582366784"/>
      </c:barChart>
      <c:catAx>
        <c:axId val="158237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2366784"/>
        <c:crosses val="autoZero"/>
        <c:auto val="1"/>
        <c:lblAlgn val="ctr"/>
        <c:lblOffset val="100"/>
        <c:noMultiLvlLbl val="0"/>
      </c:catAx>
      <c:valAx>
        <c:axId val="1582366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2374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8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53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20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0371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8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92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60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50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9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1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8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8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0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8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4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6985412-BB36-47DD-B4C6-378FBDCA9B29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A0D58-9EC8-4DA4-9691-2321CFDC6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77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8CECE-8FFB-7488-50A4-CCF52F0A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/>
              <a:t>PREA Stats 2026 Updated 7 August 2026</a:t>
            </a:r>
            <a:br>
              <a:rPr lang="en-US" sz="3600"/>
            </a:br>
            <a:endParaRPr lang="en-US" sz="360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C7B7DAB-CA84-34B0-F607-DCBCF38FC3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252871"/>
              </p:ext>
            </p:extLst>
          </p:nvPr>
        </p:nvGraphicFramePr>
        <p:xfrm>
          <a:off x="646111" y="2237362"/>
          <a:ext cx="9404352" cy="4046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466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DE563-C235-5C30-96C1-8830BF60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PREA Stats 2025</a:t>
            </a:r>
            <a:b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5 reported cases</a:t>
            </a:r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Chart 1, Chart element">
            <a:extLst>
              <a:ext uri="{FF2B5EF4-FFF2-40B4-BE49-F238E27FC236}">
                <a16:creationId xmlns:a16="http://schemas.microsoft.com/office/drawing/2014/main" id="{244525E7-81C9-A517-9D5D-7869E438F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55392" y="1603833"/>
            <a:ext cx="6275584" cy="36555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44664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15C26-BCE7-2BB8-559F-2D0BCB65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PREA Stats 2024</a:t>
            </a:r>
            <a:b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46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4 reported  cases</a:t>
            </a:r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Chart 1, Chart element">
            <a:extLst>
              <a:ext uri="{FF2B5EF4-FFF2-40B4-BE49-F238E27FC236}">
                <a16:creationId xmlns:a16="http://schemas.microsoft.com/office/drawing/2014/main" id="{ED4CC0DA-452C-1BD0-5A76-8BB61A874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55392" y="1603833"/>
            <a:ext cx="6275584" cy="36555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67504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10DB81-A006-A81C-C819-B70CB13C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PREA Stats 2023</a:t>
            </a:r>
            <a:b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10 reported cases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Chart 1, Chart element">
            <a:extLst>
              <a:ext uri="{FF2B5EF4-FFF2-40B4-BE49-F238E27FC236}">
                <a16:creationId xmlns:a16="http://schemas.microsoft.com/office/drawing/2014/main" id="{EF350EC5-0DDD-ADB6-5CE0-BCB1C1775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55392" y="1211609"/>
            <a:ext cx="6275584" cy="443997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6593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BD76B-712F-228A-D383-EBD56D34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PREA Stats 2022</a:t>
            </a:r>
            <a:b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12 reported cases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Chart 1, Chart element">
            <a:extLst>
              <a:ext uri="{FF2B5EF4-FFF2-40B4-BE49-F238E27FC236}">
                <a16:creationId xmlns:a16="http://schemas.microsoft.com/office/drawing/2014/main" id="{0FC89C6B-D507-8CBA-4995-B8DC48848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55392" y="1603833"/>
            <a:ext cx="6275584" cy="36555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73391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7CA421-FA2B-47ED-A101-F8BBEBB2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FD2CF-840A-E4C7-C4DF-B9CBB868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PREA Stats 2021</a:t>
            </a:r>
            <a:b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14 reported cases</a:t>
            </a: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2425D82-CD5E-45A4-9542-70951E59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1DB897-A621-4D5F-AC81-91199AC43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Chart 1, Chart element">
            <a:extLst>
              <a:ext uri="{FF2B5EF4-FFF2-40B4-BE49-F238E27FC236}">
                <a16:creationId xmlns:a16="http://schemas.microsoft.com/office/drawing/2014/main" id="{09987C50-EB30-A153-5BF9-108C5BC95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55392" y="1603833"/>
            <a:ext cx="6275584" cy="36555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23313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45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Ion</vt:lpstr>
      <vt:lpstr>PREA Stats 2026 Updated 7 August 2026 </vt:lpstr>
      <vt:lpstr>PREA Stats 2025 5 reported cases</vt:lpstr>
      <vt:lpstr>PREA Stats 2024 4 reported  cases</vt:lpstr>
      <vt:lpstr>PREA Stats 2023 10 reported cases</vt:lpstr>
      <vt:lpstr>PREA Stats 2022 12 reported cases</vt:lpstr>
      <vt:lpstr>PREA Stats 2021 14 reported cases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Demetrius Young</dc:creator>
  <cp:lastModifiedBy>Demetrius Young</cp:lastModifiedBy>
  <cp:revision>1</cp:revision>
  <dcterms:created xsi:type="dcterms:W3CDTF">2026-08-05T17:29:25Z</dcterms:created>
  <dcterms:modified xsi:type="dcterms:W3CDTF">2026-08-07T14:54:19Z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7aec269-450e-4dfa-a37c-e7fa8c1ec6bf_Enabled">
    <vt:lpwstr>true</vt:lpwstr>
  </property>
  <property fmtid="{D5CDD505-2E9C-101B-9397-08002B2CF9AE}" pid="3" name="MSIP_Label_c7aec269-450e-4dfa-a37c-e7fa8c1ec6bf_SetDate">
    <vt:lpwstr>2026-08-05T19:37:09Z</vt:lpwstr>
  </property>
  <property fmtid="{D5CDD505-2E9C-101B-9397-08002B2CF9AE}" pid="4" name="MSIP_Label_c7aec269-450e-4dfa-a37c-e7fa8c1ec6bf_Method">
    <vt:lpwstr>Standard</vt:lpwstr>
  </property>
  <property fmtid="{D5CDD505-2E9C-101B-9397-08002B2CF9AE}" pid="5" name="MSIP_Label_c7aec269-450e-4dfa-a37c-e7fa8c1ec6bf_Name">
    <vt:lpwstr>Buncombe County Government Document</vt:lpwstr>
  </property>
  <property fmtid="{D5CDD505-2E9C-101B-9397-08002B2CF9AE}" pid="6" name="MSIP_Label_c7aec269-450e-4dfa-a37c-e7fa8c1ec6bf_SiteId">
    <vt:lpwstr>3b4e2bc3-b685-4ab6-8399-fea47d95860d</vt:lpwstr>
  </property>
  <property fmtid="{D5CDD505-2E9C-101B-9397-08002B2CF9AE}" pid="7" name="MSIP_Label_c7aec269-450e-4dfa-a37c-e7fa8c1ec6bf_ActionId">
    <vt:lpwstr>9dcade72-dc01-49c1-a781-4693b7a85b05</vt:lpwstr>
  </property>
  <property fmtid="{D5CDD505-2E9C-101B-9397-08002B2CF9AE}" pid="8" name="MSIP_Label_c7aec269-450e-4dfa-a37c-e7fa8c1ec6bf_ContentBits">
    <vt:lpwstr>0</vt:lpwstr>
  </property>
  <property fmtid="{D5CDD505-2E9C-101B-9397-08002B2CF9AE}" pid="9" name="MSIP_Label_c7aec269-450e-4dfa-a37c-e7fa8c1ec6bf_Tag">
    <vt:lpwstr>10, 3, 0, 1</vt:lpwstr>
  </property>
</Properties>
</file>